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6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82" r:id="rId20"/>
    <p:sldId id="283" r:id="rId21"/>
    <p:sldId id="284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037489C-8CE0-422F-B58D-12EBE645F685}" type="datetimeFigureOut">
              <a:rPr lang="en-US"/>
              <a:pPr>
                <a:defRPr/>
              </a:pPr>
              <a:t>5/26/2017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34CBB0-6A0D-4B40-AC80-D862FBD56AAA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164A841-17DF-4517-B28A-0DFCDA3E2845}" type="slidenum">
              <a:rPr lang="en-US" altLang="ru-RU"/>
              <a:pPr eaLnBrk="1" hangingPunct="1"/>
              <a:t>3</a:t>
            </a:fld>
            <a:endParaRPr lang="en-US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CBE3EFF-BAAC-4130-A0D1-45128BD539E8}" type="slidenum">
              <a:rPr lang="en-US" altLang="ru-RU"/>
              <a:pPr eaLnBrk="1" hangingPunct="1"/>
              <a:t>8</a:t>
            </a:fld>
            <a:endParaRPr lang="en-US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60E5AED-7B14-44CF-AD87-C88F1BF230C4}" type="slidenum">
              <a:rPr lang="en-US" altLang="ru-RU"/>
              <a:pPr eaLnBrk="1" hangingPunct="1"/>
              <a:t>12</a:t>
            </a:fld>
            <a:endParaRPr lang="en-US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31B84A-0823-4BEB-953C-FEA3E25F126E}" type="slidenum">
              <a:rPr lang="en-US" altLang="ru-RU"/>
              <a:pPr eaLnBrk="1" hangingPunct="1"/>
              <a:t>14</a:t>
            </a:fld>
            <a:endParaRPr lang="en-US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B6800D-66BF-4492-AAC6-F80EBEE84504}" type="slidenum">
              <a:rPr lang="en-US" altLang="ru-RU"/>
              <a:pPr eaLnBrk="1" hangingPunct="1"/>
              <a:t>16</a:t>
            </a:fld>
            <a:endParaRPr lang="en-US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CAF4D2-EF70-43B5-B87B-2FA82497AC45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xmlns="" val="90053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E90A35-5B21-4DCF-A8C4-DC571F2669D1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xmlns="" val="2129505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83A4E8-A466-46EF-9300-D08C94D767E4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xmlns="" val="358254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75677-7272-43B4-A246-1183B2844B86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xmlns="" val="225048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56FF4-55AC-4C77-B1A8-D50888B0F2A5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xmlns="" val="164269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0AFA63-E600-4B6C-A495-E5718F81C62C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xmlns="" val="296160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C3D33-E66E-40E0-A8F1-D096DD12D346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xmlns="" val="2196874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7FE0E-1930-41F9-8287-98BD994AB8A9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xmlns="" val="414793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7B7B8E-5EE5-4AB3-9062-87B23760475E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xmlns="" val="2367819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459365-0E8F-47E6-A72E-636A177FBF1A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xmlns="" val="1923380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127C35-DC3B-48C2-A05B-D7795FB7F111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xmlns="" val="59661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/>
              <a:t>Haga clic para modificar el estilo de texto del patrón</a:t>
            </a:r>
          </a:p>
          <a:p>
            <a:pPr lvl="1"/>
            <a:r>
              <a:rPr lang="es-ES" altLang="ru-RU"/>
              <a:t>Segundo nivel</a:t>
            </a:r>
          </a:p>
          <a:p>
            <a:pPr lvl="2"/>
            <a:r>
              <a:rPr lang="es-ES" altLang="ru-RU"/>
              <a:t>Tercer nivel</a:t>
            </a:r>
          </a:p>
          <a:p>
            <a:pPr lvl="3"/>
            <a:r>
              <a:rPr lang="es-ES" altLang="ru-RU"/>
              <a:t>Cuarto nivel</a:t>
            </a:r>
          </a:p>
          <a:p>
            <a:pPr lvl="4"/>
            <a:r>
              <a:rPr lang="es-ES" altLang="ru-RU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5CAECB-B95E-4934-852D-13989ECCFA07}" type="slidenum">
              <a:rPr lang="es-ES" altLang="ru-RU"/>
              <a:pPr/>
              <a:t>‹#›</a:t>
            </a:fld>
            <a:endParaRPr lang="es-E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is.mpn.gov.r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pn.gov.rs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620713"/>
            <a:ext cx="7772400" cy="2592387"/>
          </a:xfrm>
        </p:spPr>
        <p:txBody>
          <a:bodyPr/>
          <a:lstStyle/>
          <a:p>
            <a:pPr eaLnBrk="1" hangingPunct="1"/>
            <a:r>
              <a:rPr lang="sr-Cyrl-CS" altLang="en-US" b="1">
                <a:latin typeface="Times New Roman" panose="02020603050405020304" pitchFamily="18" charset="0"/>
              </a:rPr>
              <a:t/>
            </a:r>
            <a:br>
              <a:rPr lang="sr-Cyrl-CS" altLang="en-US" b="1">
                <a:latin typeface="Times New Roman" panose="02020603050405020304" pitchFamily="18" charset="0"/>
              </a:rPr>
            </a:br>
            <a:r>
              <a:rPr lang="sr-Cyrl-CS" altLang="en-US" b="1">
                <a:latin typeface="Times New Roman" panose="02020603050405020304" pitchFamily="18" charset="0"/>
              </a:rPr>
              <a:t>Завршни испит 2016</a:t>
            </a:r>
            <a:r>
              <a:rPr lang="en-US" altLang="en-US" b="1">
                <a:latin typeface="Times New Roman" panose="02020603050405020304" pitchFamily="18" charset="0"/>
              </a:rPr>
              <a:t>/</a:t>
            </a:r>
            <a:r>
              <a:rPr lang="sr-Cyrl-CS" altLang="en-US" b="1">
                <a:latin typeface="Times New Roman" panose="02020603050405020304" pitchFamily="18" charset="0"/>
              </a:rPr>
              <a:t>17. и упис у средње школе 2017/18. године</a:t>
            </a:r>
            <a:br>
              <a:rPr lang="sr-Cyrl-CS" altLang="en-US" b="1">
                <a:latin typeface="Times New Roman" panose="02020603050405020304" pitchFamily="18" charset="0"/>
              </a:rPr>
            </a:br>
            <a:r>
              <a:rPr lang="sr-Cyrl-CS" altLang="en-US" b="1">
                <a:latin typeface="Times New Roman" panose="02020603050405020304" pitchFamily="18" charset="0"/>
              </a:rPr>
              <a:t>- </a:t>
            </a:r>
            <a:r>
              <a:rPr lang="sr-Cyrl-CS" altLang="en-US" sz="2800" b="1">
                <a:latin typeface="Times New Roman" panose="02020603050405020304" pitchFamily="18" charset="0"/>
              </a:rPr>
              <a:t>презентација за родитеље -</a:t>
            </a:r>
            <a:r>
              <a:rPr lang="en-US" altLang="en-US" sz="2800" b="1">
                <a:latin typeface="Times New Roman" panose="02020603050405020304" pitchFamily="18" charset="0"/>
              </a:rPr>
              <a:t/>
            </a:r>
            <a:br>
              <a:rPr lang="en-US" altLang="en-US" sz="2800" b="1">
                <a:latin typeface="Times New Roman" panose="02020603050405020304" pitchFamily="18" charset="0"/>
              </a:rPr>
            </a:br>
            <a:endParaRPr lang="es-ES" altLang="ru-RU"/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subTitle" idx="1"/>
            <p:extLst>
              <p:ext uri="{D42A27DB-BD31-4B8C-83A1-F6EECF244321}">
                <p14:modId xmlns:p14="http://schemas.microsoft.com/office/powerpoint/2010/main" xmlns="" val="3529754087"/>
              </p:ext>
            </p:extLst>
          </p:nvPr>
        </p:nvSpPr>
        <p:spPr/>
        <p:txBody>
          <a:bodyPr/>
          <a:lstStyle/>
          <a:p>
            <a:pPr eaLnBrk="1" hangingPunct="1"/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 “Краљ Петар II Карађорђевић”</a:t>
            </a:r>
          </a:p>
          <a:p>
            <a:pPr eaLnBrk="1" hangingPunct="1"/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мај 2017.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Важна упозорења за ученике</a:t>
            </a:r>
            <a:endParaRPr lang="en-US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>
                <a:latin typeface="Times New Roman" panose="02020603050405020304" pitchFamily="18" charset="0"/>
              </a:rPr>
              <a:t>Не пишу своје податке ни на тесту ни на ковертама, већ само попуњавају идентификационе картице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>
                <a:latin typeface="Times New Roman" panose="02020603050405020304" pitchFamily="18" charset="0"/>
              </a:rPr>
              <a:t>Испит траје два сата, не смеју напуштати просторију у којој се полаже испит првих 45 минута испита, као ни последњих 15 минута;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>
                <a:latin typeface="Times New Roman" panose="02020603050405020304" pitchFamily="18" charset="0"/>
              </a:rPr>
              <a:t>Препоручује се да одговоре прво пишу графитном оловком (што није обавезно), а тек на крају хемијском оловком која пише плаво. Ово је важно јер се одговори написани графитном оловком, као ни преправљани одговори написани хемијском оловком, неће признавати при бодовању; није дозвољено коришћење тзв пиши-бриши оловака; препоручује се да прво ураде задатке које знају;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>
                <a:latin typeface="Times New Roman" panose="02020603050405020304" pitchFamily="18" charset="0"/>
              </a:rPr>
              <a:t>Не смеју имати никакав прибор осим прописаног; за време испита морају се понашати дисциплиновано (да не ометају                                                                                          једни друге, да не преписују, да се не консултују),                                                    јер ће у супротном бити удаљени са испита;</a:t>
            </a:r>
          </a:p>
          <a:p>
            <a:pPr eaLnBrk="1" hangingPunct="1"/>
            <a:endParaRPr lang="en-US" alt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ЕВИДЕНЦИЈА ОУЧЕНИЦИМА</a:t>
            </a:r>
            <a:endParaRPr lang="en-US" altLang="ru-RU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Cyrl-CS" altLang="ru-RU" sz="2000">
                <a:latin typeface="Times New Roman" panose="02020603050405020304" pitchFamily="18" charset="0"/>
              </a:rPr>
              <a:t>Подаци се не износе из Републике Србије и похрањују се и чувају код провајдера чији су сервери у Републици Србији.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ru-RU" sz="2000">
                <a:latin typeface="Times New Roman" panose="02020603050405020304" pitchFamily="18" charset="0"/>
              </a:rPr>
              <a:t>Ученици могу извршити увид у централну базу података путем званичног сајта МПНТР  </a:t>
            </a:r>
            <a:r>
              <a:rPr lang="sr-Cyrl-CS" altLang="ru-RU" sz="2000" b="1">
                <a:latin typeface="Times New Roman" panose="02020603050405020304" pitchFamily="18" charset="0"/>
                <a:hlinkClick r:id="rId2"/>
              </a:rPr>
              <a:t>www.upis.mpn.gov.rs</a:t>
            </a:r>
            <a:r>
              <a:rPr lang="sr-Cyrl-CS" altLang="ru-RU" sz="2000" b="1">
                <a:latin typeface="Times New Roman" panose="02020603050405020304" pitchFamily="18" charset="0"/>
              </a:rPr>
              <a:t>  </a:t>
            </a:r>
            <a:r>
              <a:rPr lang="sr-Cyrl-CS" altLang="ru-RU" sz="2000">
                <a:latin typeface="Times New Roman" panose="02020603050405020304" pitchFamily="18" charset="0"/>
              </a:rPr>
              <a:t>посвећеног упису у средње школе, уносом своје идентификационе шифре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ru-RU" sz="2000">
                <a:latin typeface="Times New Roman" panose="02020603050405020304" pitchFamily="18" charset="0"/>
              </a:rPr>
              <a:t>Изузев званичног техничког сајта, </a:t>
            </a:r>
            <a:r>
              <a:rPr lang="sr-Cyrl-CS" altLang="ru-RU" sz="2000" b="1">
                <a:latin typeface="Times New Roman" panose="02020603050405020304" pitchFamily="18" charset="0"/>
              </a:rPr>
              <a:t>строго је забрањено</a:t>
            </a:r>
            <a:r>
              <a:rPr lang="sr-Cyrl-CS" altLang="ru-RU" sz="2000">
                <a:latin typeface="Times New Roman" panose="02020603050405020304" pitchFamily="18" charset="0"/>
              </a:rPr>
              <a:t> </a:t>
            </a:r>
            <a:r>
              <a:rPr lang="sr-Cyrl-CS" altLang="ru-RU" sz="2000" b="1">
                <a:latin typeface="Times New Roman" panose="02020603050405020304" pitchFamily="18" charset="0"/>
              </a:rPr>
              <a:t>објављивање података из евиденције о ученицима на другим сајтовима као што су школски сајтови</a:t>
            </a:r>
            <a:r>
              <a:rPr lang="sr-Cyrl-CS" altLang="ru-RU" sz="2000">
                <a:latin typeface="Times New Roman" panose="02020603050405020304" pitchFamily="18" charset="0"/>
              </a:rPr>
              <a:t>, локални технички сајтови и остали, било да су рестриктивног приступа (са логовањем) било да су отвореног приступа.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ru-RU" sz="2000">
                <a:latin typeface="Times New Roman" panose="02020603050405020304" pitchFamily="18" charset="0"/>
              </a:rPr>
              <a:t>Увид у податке за ученика поједине школе може се извршити само у тој школи, у посебној просторији у коју је приступ                                     дозвољен само ученику, његовим родитељима,                                                         односно старатељима и лицима овлашћеним                                                                               за спровођење и организацију испита.</a:t>
            </a:r>
            <a:endParaRPr lang="en-US" altLang="ru-RU" sz="2000">
              <a:latin typeface="Times New Roman" panose="02020603050405020304" pitchFamily="18" charset="0"/>
            </a:endParaRPr>
          </a:p>
          <a:p>
            <a:pPr eaLnBrk="1" hangingPunct="1"/>
            <a:endParaRPr lang="en-US" altLang="ru-RU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ОБАВЕЗЕ РОДИТЕЉА</a:t>
            </a:r>
            <a:endParaRPr lang="en-US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Cyrl-CS" altLang="ru-RU" sz="2400">
                <a:latin typeface="Times New Roman" panose="02020603050405020304" pitchFamily="18" charset="0"/>
              </a:rPr>
              <a:t>родитељи морају да буду у сталној комуникацији са одељењским старешинама ради контроле уноса података у базу ученика осмог разреда;</a:t>
            </a:r>
          </a:p>
          <a:p>
            <a:pPr eaLnBrk="1" hangingPunct="1">
              <a:lnSpc>
                <a:spcPct val="90000"/>
              </a:lnSpc>
            </a:pPr>
            <a:r>
              <a:rPr lang="sr-Cyrl-CS" altLang="ru-RU" sz="2400">
                <a:latin typeface="Times New Roman" panose="02020603050405020304" pitchFamily="18" charset="0"/>
              </a:rPr>
              <a:t>Пријављују своју децу која имају права на посебне процедуре полагања завршног испита или уписа, Градској уписној комисији</a:t>
            </a:r>
          </a:p>
          <a:p>
            <a:pPr eaLnBrk="1" hangingPunct="1">
              <a:lnSpc>
                <a:spcPct val="90000"/>
              </a:lnSpc>
            </a:pPr>
            <a:r>
              <a:rPr lang="sr-Cyrl-CS" altLang="ru-RU" sz="2400">
                <a:latin typeface="Times New Roman" panose="02020603050405020304" pitchFamily="18" charset="0"/>
              </a:rPr>
              <a:t>Сарађују са школом у вези додатног упућивања ученика у прописане процедуре полагања</a:t>
            </a:r>
          </a:p>
          <a:p>
            <a:pPr eaLnBrk="1" hangingPunct="1">
              <a:lnSpc>
                <a:spcPct val="90000"/>
              </a:lnSpc>
            </a:pPr>
            <a:r>
              <a:rPr lang="sr-Cyrl-CS" altLang="ru-RU" sz="2400">
                <a:latin typeface="Times New Roman" panose="02020603050405020304" pitchFamily="18" charset="0"/>
              </a:rPr>
              <a:t>Попуњавају и потписују листу жеља свог детета у прописано време у школи</a:t>
            </a:r>
          </a:p>
          <a:p>
            <a:pPr eaLnBrk="1" hangingPunct="1">
              <a:lnSpc>
                <a:spcPct val="90000"/>
              </a:lnSpc>
            </a:pPr>
            <a:r>
              <a:rPr lang="sr-Cyrl-CS" altLang="ru-RU" sz="2400">
                <a:latin typeface="Times New Roman" panose="02020603050405020304" pitchFamily="18" charset="0"/>
              </a:rPr>
              <a:t>Проверавају податке о свом детету на                                                       сајту МПНТР преко идентификационе                                                          шифре или непосредним увидом у                                                  школској евиденцији</a:t>
            </a:r>
            <a:endParaRPr lang="en-US" altLang="ru-RU" sz="2400">
              <a:latin typeface="Times New Roman" panose="02020603050405020304" pitchFamily="18" charset="0"/>
            </a:endParaRPr>
          </a:p>
          <a:p>
            <a:pPr eaLnBrk="1" hangingPunct="1"/>
            <a:endParaRPr lang="en-US" altLang="ru-RU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Посебне предуписне процедуре</a:t>
            </a:r>
            <a:endParaRPr lang="en-US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Cyrl-CS" altLang="ru-RU" b="1">
                <a:latin typeface="Times New Roman" panose="02020603050405020304" pitchFamily="18" charset="0"/>
              </a:rPr>
              <a:t>Пријављивање ученика са здравственим проблемима и близанаца,  Градској уписној комисији од </a:t>
            </a:r>
            <a:r>
              <a:rPr lang="sr-Cyrl-CS" altLang="ru-RU" b="1">
                <a:solidFill>
                  <a:srgbClr val="003300"/>
                </a:solidFill>
                <a:latin typeface="Times New Roman" panose="02020603050405020304" pitchFamily="18" charset="0"/>
              </a:rPr>
              <a:t>15.маја 2017.године</a:t>
            </a:r>
          </a:p>
          <a:p>
            <a:pPr eaLnBrk="1" hangingPunct="1">
              <a:lnSpc>
                <a:spcPct val="90000"/>
              </a:lnSpc>
            </a:pPr>
            <a:r>
              <a:rPr lang="sr-Cyrl-CS" altLang="ru-RU" b="1">
                <a:latin typeface="Times New Roman" panose="02020603050405020304" pitchFamily="18" charset="0"/>
              </a:rPr>
              <a:t>Потребна документација 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r-Cyrl-CS" altLang="ru-RU">
                <a:latin typeface="Times New Roman" panose="02020603050405020304" pitchFamily="18" charset="0"/>
              </a:rPr>
              <a:t>Упут школског лекара и здравствена документација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r-Cyrl-CS" altLang="ru-RU">
                <a:latin typeface="Times New Roman" panose="02020603050405020304" pitchFamily="18" charset="0"/>
              </a:rPr>
              <a:t>Изводи из матичних књига                                                              за ученике близанце</a:t>
            </a:r>
          </a:p>
          <a:p>
            <a:pPr eaLnBrk="1" hangingPunct="1"/>
            <a:endParaRPr lang="en-US" alt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Прегледање тестова и приговори на прелиминарне резултате завршног испита </a:t>
            </a:r>
            <a:endParaRPr lang="en-US" alt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Cyrl-C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Тестови ученика прегледају се по окончању теста под шифром у једној од школа на општини, тзв.пункт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Дешифровање сва три теста врши се након прегледања трећег теста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увид у тест има сваки ученик пре подношења приговора у матичној основној школи 19.јуна од 8 до 16:00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Приговоре разматра комисија за прегледање без присуства ученика и родитеља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Другостепена комисија заседа 20.јуна                                                                               и разматра приговоре које родитељи                                                     подносе окружној комисији само ако                                                  су претходно поднели приговор                                       првостепеној комисији</a:t>
            </a:r>
            <a:endParaRPr lang="en-US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ru-RU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УПИС У СРЕДЊУ ШКОЛУ 2017/2018. </a:t>
            </a:r>
            <a:endParaRPr lang="en-US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Након објављивања коначних резултата завршног испита и укупног броја  бодова </a:t>
            </a:r>
            <a:r>
              <a:rPr lang="sr-Cyrl-C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а упис сваког појединачног ученика, ученици и родитељи попуњавају листу жеља (максимално 20 школа на листи)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Унос листа жеља у јединствену базу ученика у Републици Србији</a:t>
            </a:r>
            <a:r>
              <a:rPr lang="sr-Cyrl-C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обавља члан школске уписне комисије</a:t>
            </a:r>
            <a:endParaRPr lang="en-US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Распоређивање ученика у првом уписном кругу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Објављивање слободних места по школама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Попуњавање листе жеља за други уписни круг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Распоређеивање ученика у другом уписном кругу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Укупан број поена ученика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Cyrl-CS" altLang="ru-RU" sz="2400">
                <a:latin typeface="Times New Roman" panose="02020603050405020304" pitchFamily="18" charset="0"/>
              </a:rPr>
              <a:t>Укупан број поена  утврђује се на основу:</a:t>
            </a:r>
          </a:p>
          <a:p>
            <a:pPr eaLnBrk="1" hangingPunct="1">
              <a:lnSpc>
                <a:spcPct val="90000"/>
              </a:lnSpc>
            </a:pPr>
            <a:r>
              <a:rPr lang="sr-Cyrl-CS" altLang="ru-RU" sz="2400" b="1">
                <a:latin typeface="Times New Roman" panose="02020603050405020304" pitchFamily="18" charset="0"/>
              </a:rPr>
              <a:t>Успеха у претходном школовању (</a:t>
            </a:r>
            <a:r>
              <a:rPr lang="en-US" altLang="ru-RU" sz="2400" b="1">
                <a:latin typeface="Times New Roman" panose="02020603050405020304" pitchFamily="18" charset="0"/>
              </a:rPr>
              <a:t>7</a:t>
            </a:r>
            <a:r>
              <a:rPr lang="sr-Cyrl-CS" altLang="ru-RU" sz="2400" b="1">
                <a:latin typeface="Times New Roman" panose="02020603050405020304" pitchFamily="18" charset="0"/>
              </a:rPr>
              <a:t>0 бодова)</a:t>
            </a:r>
          </a:p>
          <a:p>
            <a:pPr eaLnBrk="1" hangingPunct="1">
              <a:lnSpc>
                <a:spcPct val="90000"/>
              </a:lnSpc>
            </a:pPr>
            <a:r>
              <a:rPr lang="sr-Cyrl-CS" altLang="ru-RU" sz="2400" b="1">
                <a:latin typeface="Times New Roman" panose="02020603050405020304" pitchFamily="18" charset="0"/>
              </a:rPr>
              <a:t>Резултати </a:t>
            </a:r>
            <a:r>
              <a:rPr lang="sr-Cyrl-CS" altLang="ru-RU" sz="2400">
                <a:latin typeface="Times New Roman" panose="02020603050405020304" pitchFamily="18" charset="0"/>
              </a:rPr>
              <a:t>на Републичким такмичењима ученика </a:t>
            </a:r>
            <a:r>
              <a:rPr lang="sr-Latn-CS" altLang="ru-RU" sz="2400">
                <a:latin typeface="Times New Roman" panose="02020603050405020304" pitchFamily="18" charset="0"/>
              </a:rPr>
              <a:t>VIII</a:t>
            </a:r>
            <a:r>
              <a:rPr lang="sr-Cyrl-CS" altLang="ru-RU" sz="2400">
                <a:latin typeface="Times New Roman" panose="02020603050405020304" pitchFamily="18" charset="0"/>
              </a:rPr>
              <a:t> разреда основне школе и Међународним такмичењима које организује МПНТР Србије  </a:t>
            </a:r>
            <a:endParaRPr lang="sr-Cyrl-CS" altLang="ru-RU" sz="24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r-Cyrl-CS" altLang="ru-RU" sz="2400" b="1">
                <a:latin typeface="Times New Roman" panose="02020603050405020304" pitchFamily="18" charset="0"/>
              </a:rPr>
              <a:t>Успеха на завршном испиту (</a:t>
            </a:r>
            <a:r>
              <a:rPr lang="en-US" altLang="ru-RU" sz="2400" b="1">
                <a:latin typeface="Times New Roman" panose="02020603050405020304" pitchFamily="18" charset="0"/>
              </a:rPr>
              <a:t>3</a:t>
            </a:r>
            <a:r>
              <a:rPr lang="sr-Cyrl-CS" altLang="ru-RU" sz="2400" b="1">
                <a:latin typeface="Times New Roman" panose="02020603050405020304" pitchFamily="18" charset="0"/>
              </a:rPr>
              <a:t>0 бодова)</a:t>
            </a:r>
            <a:r>
              <a:rPr lang="sr-Cyrl-CS" altLang="ru-RU" sz="24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Cyrl-CS" altLang="ru-RU" sz="2400" b="1">
                <a:latin typeface="Times New Roman" panose="02020603050405020304" pitchFamily="18" charset="0"/>
              </a:rPr>
              <a:t>    </a:t>
            </a:r>
            <a:r>
              <a:rPr lang="sr-Cyrl-CS" altLang="ru-RU" sz="2400">
                <a:latin typeface="Times New Roman" panose="02020603050405020304" pitchFamily="18" charset="0"/>
              </a:rPr>
              <a:t>- 1</a:t>
            </a:r>
            <a:r>
              <a:rPr lang="en-US" altLang="ru-RU" sz="2400">
                <a:latin typeface="Times New Roman" panose="02020603050405020304" pitchFamily="18" charset="0"/>
              </a:rPr>
              <a:t>0</a:t>
            </a:r>
            <a:r>
              <a:rPr lang="sr-Cyrl-CS" altLang="ru-RU" sz="2400">
                <a:latin typeface="Times New Roman" panose="02020603050405020304" pitchFamily="18" charset="0"/>
              </a:rPr>
              <a:t> бодова на тесту из српског језика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Cyrl-CS" altLang="ru-RU" sz="2400">
                <a:latin typeface="Times New Roman" panose="02020603050405020304" pitchFamily="18" charset="0"/>
              </a:rPr>
              <a:t>     - 1</a:t>
            </a:r>
            <a:r>
              <a:rPr lang="en-US" altLang="ru-RU" sz="2400">
                <a:latin typeface="Times New Roman" panose="02020603050405020304" pitchFamily="18" charset="0"/>
              </a:rPr>
              <a:t>0</a:t>
            </a:r>
            <a:r>
              <a:rPr lang="sr-Cyrl-CS" altLang="ru-RU" sz="2400">
                <a:latin typeface="Times New Roman" panose="02020603050405020304" pitchFamily="18" charset="0"/>
              </a:rPr>
              <a:t> бодова на тесту из математике</a:t>
            </a:r>
            <a:endParaRPr lang="sr-Cyrl-CS" altLang="en-US" sz="24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Cyrl-CS" altLang="en-US" sz="2400">
                <a:latin typeface="Times New Roman" panose="02020603050405020304" pitchFamily="18" charset="0"/>
              </a:rPr>
              <a:t>    - </a:t>
            </a:r>
            <a:r>
              <a:rPr lang="en-US" altLang="en-US" sz="2400">
                <a:latin typeface="Times New Roman" panose="02020603050405020304" pitchFamily="18" charset="0"/>
              </a:rPr>
              <a:t>10</a:t>
            </a:r>
            <a:r>
              <a:rPr lang="sr-Cyrl-CS" altLang="en-US" sz="2400">
                <a:latin typeface="Times New Roman" panose="02020603050405020304" pitchFamily="18" charset="0"/>
              </a:rPr>
              <a:t> бодова на комбинованом тесту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sr-Cyrl-C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Општи успех</a:t>
            </a:r>
            <a:endParaRPr lang="en-US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Cyrl-CS" altLang="ru-RU">
                <a:latin typeface="Times New Roman" panose="02020603050405020304" pitchFamily="18" charset="0"/>
              </a:rPr>
              <a:t>Општи успех шестог разреда заокружен на две децимале помножен са 4 (максимално 20)</a:t>
            </a:r>
          </a:p>
          <a:p>
            <a:pPr eaLnBrk="1" hangingPunct="1"/>
            <a:r>
              <a:rPr lang="sr-Cyrl-CS" altLang="ru-RU">
                <a:latin typeface="Times New Roman" panose="02020603050405020304" pitchFamily="18" charset="0"/>
              </a:rPr>
              <a:t>Општи успех седмог и осмог разреда заокружен на две децимале помножен са 5 (максимално 50)</a:t>
            </a:r>
          </a:p>
          <a:p>
            <a:pPr eaLnBrk="1" hangingPunct="1"/>
            <a:endParaRPr lang="en-US" altLang="ru-RU">
              <a:latin typeface="Times New Roman" panose="02020603050405020304" pitchFamily="18" charset="0"/>
            </a:endParaRPr>
          </a:p>
          <a:p>
            <a:pPr eaLnBrk="1" hangingPunct="1"/>
            <a:endParaRPr lang="en-US" alt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720725"/>
          </a:xfrm>
        </p:spPr>
        <p:txBody>
          <a:bodyPr/>
          <a:lstStyle/>
          <a:p>
            <a:pPr eaLnBrk="1" hangingPunct="1"/>
            <a:r>
              <a:rPr lang="sr-Cyrl-CS" altLang="ru-RU" sz="3200" b="1">
                <a:solidFill>
                  <a:schemeClr val="tx1"/>
                </a:solidFill>
              </a:rPr>
              <a:t/>
            </a:r>
            <a:br>
              <a:rPr lang="sr-Cyrl-CS" altLang="ru-RU" sz="3200" b="1">
                <a:solidFill>
                  <a:schemeClr val="tx1"/>
                </a:solidFill>
              </a:rPr>
            </a:br>
            <a:r>
              <a:rPr lang="sr-Cyrl-CS" altLang="ru-RU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Упис у уметничке школе и школе за ученике са посебним способностима</a:t>
            </a:r>
            <a:r>
              <a:rPr lang="en-US" altLang="ru-RU"/>
              <a:t/>
            </a:r>
            <a:br>
              <a:rPr lang="en-US" altLang="ru-RU"/>
            </a:br>
            <a:endParaRPr lang="en-US" altLang="ru-RU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ru-RU" sz="1800" b="1">
                <a:latin typeface="Times New Roman" panose="02020603050405020304" pitchFamily="18" charset="0"/>
              </a:rPr>
              <a:t>Ученицима који желе да се упишу у уметничке или у школе за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ru-RU" sz="1800" b="1">
                <a:latin typeface="Times New Roman" panose="02020603050405020304" pitchFamily="18" charset="0"/>
              </a:rPr>
              <a:t>ученике са посебним способностима редослед се одређује на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ru-RU" sz="1800" b="1">
                <a:latin typeface="Times New Roman" panose="02020603050405020304" pitchFamily="18" charset="0"/>
              </a:rPr>
              <a:t>основу:</a:t>
            </a:r>
          </a:p>
          <a:p>
            <a:pPr lvl="4" eaLnBrk="1" hangingPunct="1">
              <a:lnSpc>
                <a:spcPct val="80000"/>
              </a:lnSpc>
            </a:pPr>
            <a:r>
              <a:rPr lang="sr-Cyrl-CS" altLang="ru-RU" sz="1800">
                <a:latin typeface="Times New Roman" panose="02020603050405020304" pitchFamily="18" charset="0"/>
              </a:rPr>
              <a:t>успеха на пријемном испиту или додатних поена за спортске резултате </a:t>
            </a:r>
          </a:p>
          <a:p>
            <a:pPr lvl="4" eaLnBrk="1" hangingPunct="1">
              <a:lnSpc>
                <a:spcPct val="80000"/>
              </a:lnSpc>
            </a:pPr>
            <a:r>
              <a:rPr lang="sr-Cyrl-CS" altLang="ru-RU" sz="1800">
                <a:latin typeface="Times New Roman" panose="02020603050405020304" pitchFamily="18" charset="0"/>
              </a:rPr>
              <a:t>успеха на завршном испиту, </a:t>
            </a:r>
          </a:p>
          <a:p>
            <a:pPr lvl="4" eaLnBrk="1" hangingPunct="1">
              <a:lnSpc>
                <a:spcPct val="80000"/>
              </a:lnSpc>
            </a:pPr>
            <a:r>
              <a:rPr lang="sr-Cyrl-CS" altLang="ru-RU" sz="1800">
                <a:latin typeface="Times New Roman" panose="02020603050405020304" pitchFamily="18" charset="0"/>
              </a:rPr>
              <a:t>успеха на такмичењима и </a:t>
            </a:r>
          </a:p>
          <a:p>
            <a:pPr lvl="4" eaLnBrk="1" hangingPunct="1">
              <a:lnSpc>
                <a:spcPct val="80000"/>
              </a:lnSpc>
            </a:pPr>
            <a:r>
              <a:rPr lang="sr-Cyrl-CS" altLang="ru-RU" sz="1800">
                <a:latin typeface="Times New Roman" panose="02020603050405020304" pitchFamily="18" charset="0"/>
              </a:rPr>
              <a:t>успеха у 6,7 и 8 разреду.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1800" b="1">
                <a:latin typeface="Times New Roman" panose="02020603050405020304" pitchFamily="18" charset="0"/>
              </a:rPr>
              <a:t>Ученици који желе да се упишу у ове школе, обраћају се сами следећим школама:</a:t>
            </a:r>
            <a:endParaRPr lang="sr-Cyrl-CS" altLang="ru-RU" sz="1800" b="1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sr-Cyrl-CS" altLang="ru-RU" sz="1800">
                <a:latin typeface="Times New Roman" panose="02020603050405020304" pitchFamily="18" charset="0"/>
              </a:rPr>
              <a:t>Филолошка гимназија</a:t>
            </a:r>
          </a:p>
          <a:p>
            <a:pPr lvl="1" eaLnBrk="1" hangingPunct="1">
              <a:lnSpc>
                <a:spcPct val="80000"/>
              </a:lnSpc>
            </a:pPr>
            <a:r>
              <a:rPr lang="sr-Cyrl-CS" altLang="ru-RU" sz="1800">
                <a:latin typeface="Times New Roman" panose="02020603050405020304" pitchFamily="18" charset="0"/>
              </a:rPr>
              <a:t>Математичка гимназија</a:t>
            </a:r>
          </a:p>
          <a:p>
            <a:pPr lvl="1" eaLnBrk="1" hangingPunct="1">
              <a:lnSpc>
                <a:spcPct val="80000"/>
              </a:lnSpc>
            </a:pPr>
            <a:r>
              <a:rPr lang="sr-Cyrl-CS" altLang="ru-RU" sz="1800">
                <a:latin typeface="Times New Roman" panose="02020603050405020304" pitchFamily="18" charset="0"/>
              </a:rPr>
              <a:t>Спортска гимназија</a:t>
            </a:r>
          </a:p>
          <a:p>
            <a:pPr lvl="1" eaLnBrk="1" hangingPunct="1">
              <a:lnSpc>
                <a:spcPct val="80000"/>
              </a:lnSpc>
            </a:pPr>
            <a:r>
              <a:rPr lang="sr-Cyrl-CS" altLang="ru-RU" sz="1800">
                <a:latin typeface="Times New Roman" panose="02020603050405020304" pitchFamily="18" charset="0"/>
              </a:rPr>
              <a:t>Уметничке школе (Дизајнерска, Техноарт, Дрвоарт)</a:t>
            </a:r>
          </a:p>
          <a:p>
            <a:pPr lvl="1" eaLnBrk="1" hangingPunct="1">
              <a:lnSpc>
                <a:spcPct val="80000"/>
              </a:lnSpc>
            </a:pPr>
            <a:r>
              <a:rPr lang="sr-Cyrl-CS" altLang="ru-RU" sz="1800">
                <a:latin typeface="Times New Roman" panose="02020603050405020304" pitchFamily="18" charset="0"/>
              </a:rPr>
              <a:t>Школе које наставу реализују делом на                                                                          страном језику (Трећа београдска гимназија                                                                     и Десета гимназија “Михајло Пупин”)</a:t>
            </a:r>
            <a:endParaRPr lang="en-US" altLang="ru-RU" sz="1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sr-Cyrl-CS" altLang="ru-RU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 ЗАВРШНОГ ИСПИТА И УПИСА</a:t>
            </a:r>
            <a:endParaRPr lang="en-US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81075"/>
          <a:ext cx="8229600" cy="56753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545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750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5543">
                <a:tc>
                  <a:txBody>
                    <a:bodyPr/>
                    <a:lstStyle/>
                    <a:p>
                      <a:r>
                        <a:rPr lang="x-none" sz="1800" dirty="0">
                          <a:latin typeface="Times New Roman" pitchFamily="18" charset="0"/>
                          <a:cs typeface="Times New Roman" pitchFamily="18" charset="0"/>
                        </a:rPr>
                        <a:t>датум</a:t>
                      </a:r>
                      <a:endParaRPr lang="en-US" sz="18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x-none" sz="1800" dirty="0">
                          <a:latin typeface="Times New Roman" pitchFamily="18" charset="0"/>
                          <a:cs typeface="Times New Roman" pitchFamily="18" charset="0"/>
                        </a:rPr>
                        <a:t>активност</a:t>
                      </a:r>
                      <a:endParaRPr lang="en-US" sz="1800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051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12-15.05.2017.</a:t>
                      </a:r>
                      <a:r>
                        <a:rPr kumimoji="0" lang="pl-PL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kumimoji="0" lang="sr-Cyrl-C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 9 до 14:00</a:t>
                      </a:r>
                      <a:endParaRPr kumimoji="0" lang="sr-Cyrl-C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Пријављивање кандидата за пријемни испит </a:t>
                      </a:r>
                      <a:r>
                        <a:rPr kumimoji="0" lang="sr-Cyrl-C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пријављивање се вр</a:t>
                      </a:r>
                      <a:r>
                        <a:rPr kumimoji="0" lang="sr-Cyrl-C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kumimoji="0" lang="x-none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средњим </a:t>
                      </a:r>
                      <a:r>
                        <a:rPr kumimoji="0" lang="sr-Cyrl-C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колама које спроводе пријемни испит</a:t>
                      </a:r>
                      <a:r>
                        <a:rPr kumimoji="0" lang="sr-Cyrl-C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sr-Cyrl-C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4207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x-none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r>
                        <a:rPr kumimoji="0" lang="pl-PL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.05.201</a:t>
                      </a:r>
                      <a:r>
                        <a:rPr kumimoji="0" lang="x-none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pl-PL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.г. </a:t>
                      </a:r>
                      <a:endParaRPr kumimoji="0" lang="x-none" sz="1600" u="none" strike="noStrike" cap="none" normalizeH="0" baseline="0" dirty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10:00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Пријемни испити за одељења у школама у којима се део наставе остварује на страном језику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08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x-none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pl-PL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</a:t>
                      </a:r>
                      <a:r>
                        <a:rPr kumimoji="0" lang="x-none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pl-PL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.06.201</a:t>
                      </a:r>
                      <a:r>
                        <a:rPr kumimoji="0" lang="x-none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pl-PL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.г.</a:t>
                      </a:r>
                      <a:endParaRPr kumimoji="0" lang="x-none" sz="1600" u="none" strike="noStrike" cap="none" normalizeH="0" baseline="0" dirty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04-06.06.2017</a:t>
                      </a:r>
                      <a:endParaRPr kumimoji="0" 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Пријемни испити у музичким и балетским школама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908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x-none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pl-PL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</a:t>
                      </a:r>
                      <a:r>
                        <a:rPr kumimoji="0" lang="x-none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pl-PL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.06.201</a:t>
                      </a:r>
                      <a:r>
                        <a:rPr kumimoji="0" lang="x-none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pl-PL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.г.</a:t>
                      </a:r>
                      <a:endParaRPr kumimoji="0" lang="x-none" sz="1600" u="none" strike="noStrike" cap="none" normalizeH="0" baseline="0" dirty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 9-12 и 14-17:00</a:t>
                      </a:r>
                      <a:endParaRPr kumimoji="0" 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Пријемни испити у уметни</a:t>
                      </a:r>
                      <a:r>
                        <a:rPr kumimoji="0" lang="sr-Cyrl-C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ким </a:t>
                      </a:r>
                      <a:r>
                        <a:rPr kumimoji="0" lang="sr-Cyrl-C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колама ликовне области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08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x-none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pl-PL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.06.201</a:t>
                      </a:r>
                      <a:r>
                        <a:rPr kumimoji="0" lang="x-none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pl-PL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.г. </a:t>
                      </a:r>
                      <a:endParaRPr kumimoji="0" lang="x-none" sz="1600" u="none" strike="noStrike" cap="none" normalizeH="0" baseline="0" dirty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 10 до 12:00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Пријемни испит у Математичкој гимназији и математичким одељењима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310557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x-none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pl-PL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.06.201</a:t>
                      </a:r>
                      <a:r>
                        <a:rPr kumimoji="0" lang="x-none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pl-PL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.г.</a:t>
                      </a: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10-12  испит из математике,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14-16  испит из физике</a:t>
                      </a:r>
                      <a:r>
                        <a:rPr kumimoji="0" lang="pl-PL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Пријемни испит за ученике са посебним способностима за физику (математика/физика) и пријемни испит за обдарене ученике за рачунарство и информатику (математика)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17239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x-none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pl-PL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</a:t>
                      </a:r>
                      <a:r>
                        <a:rPr kumimoji="0" lang="x-none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pl-PL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.06.201</a:t>
                      </a:r>
                      <a:r>
                        <a:rPr kumimoji="0" lang="x-none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pl-PL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.г. </a:t>
                      </a:r>
                      <a:endParaRPr kumimoji="0" lang="x-none" sz="1600" u="none" strike="noStrike" cap="none" normalizeH="0" baseline="0" dirty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 10 до 12:00</a:t>
                      </a:r>
                      <a:endParaRPr kumimoji="0" 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Пријемни испити у филоло</a:t>
                      </a:r>
                      <a:r>
                        <a:rPr kumimoji="0" lang="sr-Cyrl-C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ким гимназијама и филоло</a:t>
                      </a:r>
                      <a:r>
                        <a:rPr kumimoji="0" lang="sr-Cyrl-C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ким одељењима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569325" cy="1066800"/>
          </a:xfrm>
        </p:spPr>
        <p:txBody>
          <a:bodyPr/>
          <a:lstStyle/>
          <a:p>
            <a:pPr eaLnBrk="1" hangingPunct="1"/>
            <a:r>
              <a:rPr lang="sr-Cyrl-C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Пробни завршни испит</a:t>
            </a:r>
            <a:endParaRPr lang="es-ES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64235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Cyrl-CS" altLang="ru-RU" sz="2000" b="1" dirty="0">
                <a:latin typeface="Times New Roman" panose="02020603050405020304" pitchFamily="18" charset="0"/>
              </a:rPr>
              <a:t>Спроведен је по процедури завршног испита са малим изменама</a:t>
            </a:r>
            <a:r>
              <a:rPr lang="en-US" altLang="ru-RU" sz="2000" b="1" dirty="0">
                <a:latin typeface="Times New Roman" panose="02020603050405020304" pitchFamily="18" charset="0"/>
              </a:rPr>
              <a:t>,</a:t>
            </a:r>
            <a:r>
              <a:rPr lang="sr-Cyrl-CS" altLang="ru-RU" sz="2000" b="1" dirty="0">
                <a:latin typeface="Times New Roman" panose="02020603050405020304" pitchFamily="18" charset="0"/>
              </a:rPr>
              <a:t> 7. и 8.априла 2017.</a:t>
            </a:r>
          </a:p>
          <a:p>
            <a:pPr eaLnBrk="1" hangingPunct="1">
              <a:lnSpc>
                <a:spcPct val="90000"/>
              </a:lnSpc>
            </a:pPr>
            <a:r>
              <a:rPr lang="sr-Cyrl-CS" altLang="ru-RU" sz="2000" b="1" dirty="0">
                <a:latin typeface="Times New Roman" panose="02020603050405020304" pitchFamily="18" charset="0"/>
              </a:rPr>
              <a:t>Резултати ученика нису претварани у оцене</a:t>
            </a:r>
          </a:p>
          <a:p>
            <a:pPr eaLnBrk="1" hangingPunct="1">
              <a:lnSpc>
                <a:spcPct val="90000"/>
              </a:lnSpc>
            </a:pPr>
            <a:r>
              <a:rPr lang="sr-Cyrl-CS" altLang="ru-RU" sz="2000" b="1" dirty="0">
                <a:latin typeface="Times New Roman" panose="02020603050405020304" pitchFamily="18" charset="0"/>
              </a:rPr>
              <a:t>Циљеви пробног тестирања су 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r-Cyrl-CS" altLang="ru-RU" sz="2000" dirty="0">
                <a:latin typeface="Times New Roman" panose="02020603050405020304" pitchFamily="18" charset="0"/>
              </a:rPr>
              <a:t>Упознавање ученика са процедуром полагања завршног испита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r-Cyrl-CS" altLang="ru-RU" sz="2000" dirty="0">
                <a:latin typeface="Times New Roman" panose="02020603050405020304" pitchFamily="18" charset="0"/>
              </a:rPr>
              <a:t>Планирање завршних припрема ученика у школи од стране наставника српског језика, математике, биологије, хемије, физике, историје и географије на основу резултата постигнутих на испиту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r-Cyrl-CS" altLang="ru-RU" sz="2000" dirty="0">
                <a:latin typeface="Times New Roman" panose="02020603050405020304" pitchFamily="18" charset="0"/>
              </a:rPr>
              <a:t>Ученичка самопроцена тренутних постигнућа ради личног плана припремања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212"/>
          </a:xfrm>
        </p:spPr>
        <p:txBody>
          <a:bodyPr/>
          <a:lstStyle/>
          <a:p>
            <a:pPr eaLnBrk="1" hangingPunct="1"/>
            <a:r>
              <a:rPr lang="sr-Cyrl-CS" altLang="ru-RU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 ЗАВРШНОГ ИСПИТА И УПИСА</a:t>
            </a:r>
            <a:endParaRPr lang="en-US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65175"/>
          <a:ext cx="8229600" cy="48609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385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910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792">
                <a:tc>
                  <a:txBody>
                    <a:bodyPr/>
                    <a:lstStyle/>
                    <a:p>
                      <a:r>
                        <a:rPr lang="x-none" sz="1800" dirty="0">
                          <a:latin typeface="Times New Roman" pitchFamily="18" charset="0"/>
                          <a:cs typeface="Times New Roman" pitchFamily="18" charset="0"/>
                        </a:rPr>
                        <a:t>датум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x-none" sz="1800" dirty="0">
                          <a:latin typeface="Times New Roman" pitchFamily="18" charset="0"/>
                          <a:cs typeface="Times New Roman" pitchFamily="18" charset="0"/>
                        </a:rPr>
                        <a:t>активност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428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</a:t>
                      </a:r>
                      <a:r>
                        <a:rPr kumimoji="0" 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.06.201</a:t>
                      </a:r>
                      <a:r>
                        <a:rPr kumimoji="0" 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.г.</a:t>
                      </a:r>
                      <a:endParaRPr kumimoji="0" 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 9 до 14:00</a:t>
                      </a:r>
                      <a:endParaRPr kumimoji="0" 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Пријављивање кандидата и подношење спортске документације у</a:t>
                      </a:r>
                      <a:r>
                        <a:rPr kumimoji="0" lang="sr-Cyrl-C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Спортској гимназији и спортским одељењима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792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 и 08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.06.201</a:t>
                      </a:r>
                      <a:r>
                        <a:rPr kumimoji="0" 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.г.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релиминарни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резултати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пријемних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испита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9996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.06.201</a:t>
                      </a:r>
                      <a:r>
                        <a:rPr kumimoji="0" 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.г.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Пријем жалби и решавање по жалбама кандидата у школама у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којима су полагали пријемне испите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792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.06.201</a:t>
                      </a:r>
                      <a:r>
                        <a:rPr kumimoji="0" 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.г. 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Кона</a:t>
                      </a:r>
                      <a:r>
                        <a:rPr kumimoji="0" lang="sr-Cyrl-C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 резултати пријемних испита до</a:t>
                      </a:r>
                      <a:r>
                        <a:rPr kumimoji="0" lang="sr-Cyrl-C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12 ч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асова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9996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.06.201</a:t>
                      </a:r>
                      <a:r>
                        <a:rPr kumimoji="0" 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.г.</a:t>
                      </a:r>
                      <a:r>
                        <a:rPr kumimoji="0" 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среда </a:t>
                      </a:r>
                      <a:endParaRPr kumimoji="0" 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sr-Cyrl-C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ЗАВРШНИ ИСПИТ</a:t>
                      </a:r>
                      <a:r>
                        <a:rPr kumimoji="0" lang="sr-Cyrl-C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српски/матерњи језик, од  9-11 часова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Прегледање тестова под шифром од 12:00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9996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.06.201</a:t>
                      </a:r>
                      <a:r>
                        <a:rPr kumimoji="0" 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.г. 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четвртак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sr-Cyrl-C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ЗАВРШНИ ИСПИТ</a:t>
                      </a:r>
                      <a:r>
                        <a:rPr kumimoji="0" lang="sr-Cyrl-C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математика, од 09-11 часова</a:t>
                      </a:r>
                      <a:endParaRPr kumimoji="0" 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Прегледање тестова под шифром од 12:00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1428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.06.201</a:t>
                      </a:r>
                      <a:r>
                        <a:rPr kumimoji="0" 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.г.</a:t>
                      </a:r>
                      <a:r>
                        <a:rPr kumimoji="0" 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петак</a:t>
                      </a:r>
                      <a:endParaRPr kumimoji="0" 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sr-Cyrl-C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ЗАВРШНИ ИСПИТ</a:t>
                      </a:r>
                      <a:r>
                        <a:rPr kumimoji="0" lang="sr-Cyrl-C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комбиновани тест, од 09-11 часова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Прегледање тестова под шифром од 12:00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Дешифровање тестова по завршеном прегледању трећег теста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212"/>
          </a:xfrm>
        </p:spPr>
        <p:txBody>
          <a:bodyPr/>
          <a:lstStyle/>
          <a:p>
            <a:pPr eaLnBrk="1" hangingPunct="1"/>
            <a:r>
              <a:rPr lang="sr-Cyrl-CS" altLang="ru-RU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 ЗАВРШНОГ ИСПИТА И УПИСА</a:t>
            </a:r>
            <a:endParaRPr lang="en-US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65175"/>
          <a:ext cx="8229600" cy="49482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2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07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64">
                <a:tc>
                  <a:txBody>
                    <a:bodyPr/>
                    <a:lstStyle/>
                    <a:p>
                      <a:r>
                        <a:rPr lang="x-none" sz="1600" dirty="0">
                          <a:latin typeface="Times New Roman" pitchFamily="18" charset="0"/>
                          <a:cs typeface="Times New Roman" pitchFamily="18" charset="0"/>
                        </a:rPr>
                        <a:t>датум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x-none" sz="1600" dirty="0">
                          <a:latin typeface="Times New Roman" pitchFamily="18" charset="0"/>
                          <a:cs typeface="Times New Roman" pitchFamily="18" charset="0"/>
                        </a:rPr>
                        <a:t>активност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9157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.06.201</a:t>
                      </a:r>
                      <a:r>
                        <a:rPr kumimoji="0" 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.г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kumimoji="0" 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Прелиминарни резултати завр</a:t>
                      </a:r>
                      <a:r>
                        <a:rPr kumimoji="0" lang="sr-Cyrl-C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ног испита објављују се у основним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ш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колама до</a:t>
                      </a:r>
                      <a:r>
                        <a:rPr kumimoji="0" lang="sr-Cyrl-C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 ч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асова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301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r>
                        <a:rPr kumimoji="0" 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.06.201</a:t>
                      </a:r>
                      <a:r>
                        <a:rPr kumimoji="0" 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.г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kumimoji="0" 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Увид у тестове и пријем </a:t>
                      </a:r>
                      <a:r>
                        <a:rPr kumimoji="0" lang="sr-Cyrl-C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алби и ре</a:t>
                      </a:r>
                      <a:r>
                        <a:rPr kumimoji="0" lang="sr-Cyrl-C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авање по </a:t>
                      </a:r>
                      <a:r>
                        <a:rPr kumimoji="0" lang="sr-Cyrl-C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албама у</a:t>
                      </a:r>
                      <a:r>
                        <a:rPr kumimoji="0" lang="sr-Cyrl-C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еника на прелиминарне</a:t>
                      </a:r>
                      <a:r>
                        <a:rPr kumimoji="0" lang="sr-Cyrl-C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резултате завр</a:t>
                      </a:r>
                      <a:r>
                        <a:rPr kumimoji="0" lang="sr-Cyrl-C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ног испита</a:t>
                      </a:r>
                      <a:r>
                        <a:rPr kumimoji="0" lang="sr-Cyrl-C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</a:t>
                      </a:r>
                      <a:r>
                        <a:rPr kumimoji="0" lang="sr-Cyrl-C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</a:t>
                      </a:r>
                      <a:r>
                        <a:rPr kumimoji="0" lang="sr-Cyrl-C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16 ч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асова у основним </a:t>
                      </a:r>
                      <a:r>
                        <a:rPr kumimoji="0" lang="sr-Cyrl-C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колама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157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.06.201</a:t>
                      </a:r>
                      <a:r>
                        <a:rPr kumimoji="0" 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г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kumimoji="0" 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Пријем жалби и решавање по жалбама ученика у окружним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комисијама, од 8 до 16 часова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64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.06.201</a:t>
                      </a:r>
                      <a:r>
                        <a:rPr kumimoji="0" 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.г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kumimoji="0" 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Објављивање кона</a:t>
                      </a:r>
                      <a:r>
                        <a:rPr kumimoji="0" lang="sr-Cyrl-C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них резултата завр</a:t>
                      </a:r>
                      <a:r>
                        <a:rPr kumimoji="0" lang="sr-Cyrl-C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ног испита до</a:t>
                      </a:r>
                      <a:r>
                        <a:rPr kumimoji="0" lang="sr-Cyrl-C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 ч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асова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230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24-25.06. 2017.г.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 8 до 15:00</a:t>
                      </a:r>
                      <a:endParaRPr kumimoji="0" lang="sr-Cyrl-C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Попуњавање и предаја листе жеља у основним школама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Провера тачности унетих жеља 29.6. у основним школама</a:t>
                      </a:r>
                      <a:endParaRPr kumimoji="0" lang="sr-Cyrl-C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230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.07.201</a:t>
                      </a:r>
                      <a:r>
                        <a:rPr kumimoji="0" 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.г.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недеља</a:t>
                      </a:r>
                      <a:r>
                        <a:rPr kumimoji="0" 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о</a:t>
                      </a:r>
                      <a:r>
                        <a:rPr kumimoji="0" 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часова</a:t>
                      </a:r>
                      <a:endParaRPr kumimoji="0" 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Коначан распоред по школама и образовним профилима</a:t>
                      </a:r>
                      <a:endParaRPr kumimoji="0" lang="sr-Cyrl-C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9157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</a:t>
                      </a:r>
                      <a:r>
                        <a:rPr kumimoji="0" 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07. </a:t>
                      </a:r>
                      <a:r>
                        <a:rPr kumimoji="0" 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x-non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.г.</a:t>
                      </a:r>
                      <a:r>
                        <a:rPr kumimoji="0" 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pl-P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Упис ученика у средње школе, први уписни круг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Попуњавање листе жеље</a:t>
            </a:r>
            <a:endParaRPr lang="en-US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Cyrl-C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Сви ученици, осим оних који се уписују у балетске и музичке школе попуњавају листу жеља</a:t>
            </a:r>
          </a:p>
          <a:p>
            <a:pPr eaLnBrk="1" hangingPunct="1"/>
            <a:r>
              <a:rPr lang="sr-Cyrl-C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Листа жељених школа попуњава се на прописаном обрасцу који издаје Просветни преглед у три примерка у матичним основним школама                                                                        24 и 25.јуна од 8 до 15:00</a:t>
            </a:r>
            <a:endParaRPr lang="en-US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Додатне информације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sr-Cyrl-CS" alt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Више информација о упису може се добити у Конкурсу који  објављује “Просветни преглед”, а евентуалне допуне конкурса ће бити и на сајту </a:t>
            </a:r>
            <a:r>
              <a:rPr lang="sr-Latn-CS" alt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www.mpn</a:t>
            </a:r>
            <a:r>
              <a:rPr lang="sr-Cyrl-CS" alt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sr-Latn-CS" alt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gov.rs</a:t>
            </a:r>
            <a:r>
              <a:rPr lang="sr-Cyrl-CS" alt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и у “Просветном прегледу”.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Потребна документација за упис у средње школе</a:t>
            </a:r>
            <a:endParaRPr lang="en-US" alt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Cyrl-CS" altLang="ru-RU" sz="2400">
                <a:latin typeface="Times New Roman" panose="02020603050405020304" pitchFamily="18" charset="0"/>
              </a:rPr>
              <a:t>Сведочанства </a:t>
            </a:r>
            <a:r>
              <a:rPr lang="en-US" altLang="ru-RU" sz="2400">
                <a:latin typeface="Times New Roman" panose="02020603050405020304" pitchFamily="18" charset="0"/>
              </a:rPr>
              <a:t>VI, VII </a:t>
            </a:r>
            <a:r>
              <a:rPr lang="sr-Cyrl-CS" altLang="ru-RU" sz="2400">
                <a:latin typeface="Times New Roman" panose="02020603050405020304" pitchFamily="18" charset="0"/>
              </a:rPr>
              <a:t>и </a:t>
            </a:r>
            <a:r>
              <a:rPr lang="en-US" altLang="ru-RU" sz="2400">
                <a:latin typeface="Times New Roman" panose="02020603050405020304" pitchFamily="18" charset="0"/>
              </a:rPr>
              <a:t>VIII</a:t>
            </a:r>
            <a:r>
              <a:rPr lang="sr-Cyrl-CS" altLang="ru-RU" sz="2400">
                <a:latin typeface="Times New Roman" panose="02020603050405020304" pitchFamily="18" charset="0"/>
              </a:rPr>
              <a:t> разреда, уверење о положеном завршном испиту и сведочанство о завршеној основној школи</a:t>
            </a:r>
          </a:p>
          <a:p>
            <a:pPr eaLnBrk="1" hangingPunct="1">
              <a:lnSpc>
                <a:spcPct val="90000"/>
              </a:lnSpc>
            </a:pPr>
            <a:r>
              <a:rPr lang="sr-Cyrl-CS" altLang="ru-RU" sz="2400">
                <a:latin typeface="Times New Roman" panose="02020603050405020304" pitchFamily="18" charset="0"/>
              </a:rPr>
              <a:t>Извод из матичне књиге рођених</a:t>
            </a:r>
          </a:p>
          <a:p>
            <a:pPr eaLnBrk="1" hangingPunct="1">
              <a:lnSpc>
                <a:spcPct val="90000"/>
              </a:lnSpc>
            </a:pPr>
            <a:r>
              <a:rPr lang="sr-Cyrl-CS" altLang="ru-RU" sz="2400">
                <a:latin typeface="Times New Roman" panose="02020603050405020304" pitchFamily="18" charset="0"/>
              </a:rPr>
              <a:t>Образац пријаве за упис (објављује Просветни преглед)</a:t>
            </a:r>
          </a:p>
          <a:p>
            <a:pPr eaLnBrk="1" hangingPunct="1">
              <a:lnSpc>
                <a:spcPct val="90000"/>
              </a:lnSpc>
            </a:pPr>
            <a:r>
              <a:rPr lang="sr-Cyrl-CS" altLang="ru-RU" sz="2400">
                <a:latin typeface="Times New Roman" panose="02020603050405020304" pitchFamily="18" charset="0"/>
              </a:rPr>
              <a:t>Ђачк</a:t>
            </a:r>
            <a:r>
              <a:rPr lang="en-US" altLang="ru-RU" sz="2400">
                <a:latin typeface="Times New Roman" panose="02020603050405020304" pitchFamily="18" charset="0"/>
              </a:rPr>
              <a:t>a</a:t>
            </a:r>
            <a:r>
              <a:rPr lang="sr-Cyrl-CS" altLang="ru-RU" sz="2400">
                <a:latin typeface="Times New Roman" panose="02020603050405020304" pitchFamily="18" charset="0"/>
              </a:rPr>
              <a:t> књижиц</a:t>
            </a:r>
            <a:r>
              <a:rPr lang="en-US" altLang="ru-RU" sz="2400">
                <a:latin typeface="Times New Roman" panose="02020603050405020304" pitchFamily="18" charset="0"/>
              </a:rPr>
              <a:t>a</a:t>
            </a:r>
            <a:r>
              <a:rPr lang="sr-Cyrl-CS" altLang="ru-RU" sz="2400">
                <a:latin typeface="Times New Roman" panose="02020603050405020304" pitchFamily="18" charset="0"/>
              </a:rPr>
              <a:t> за средњу школу са фотографијом (само за неке школе)</a:t>
            </a:r>
          </a:p>
          <a:p>
            <a:pPr eaLnBrk="1" hangingPunct="1">
              <a:lnSpc>
                <a:spcPct val="90000"/>
              </a:lnSpc>
            </a:pPr>
            <a:r>
              <a:rPr lang="sr-Cyrl-CS" altLang="ru-RU" sz="2400">
                <a:latin typeface="Times New Roman" panose="02020603050405020304" pitchFamily="18" charset="0"/>
              </a:rPr>
              <a:t>Лекарско уверење за средње школе за које је то предвиђено Конкурсом за упис у шк.2017/18.години (школска амбуланта ради до 1</a:t>
            </a:r>
            <a:r>
              <a:rPr lang="en-US" altLang="ru-RU" sz="2400">
                <a:latin typeface="Times New Roman" panose="02020603050405020304" pitchFamily="18" charset="0"/>
              </a:rPr>
              <a:t>3</a:t>
            </a:r>
            <a:r>
              <a:rPr lang="sr-Cyrl-CS" altLang="ru-RU" sz="2400">
                <a:latin typeface="Times New Roman" panose="02020603050405020304" pitchFamily="18" charset="0"/>
              </a:rPr>
              <a:t>.јуна,                                                                     а после тог датума уверење се добија                                                          у Дому здравља Врачар)</a:t>
            </a:r>
            <a:endParaRPr lang="en-US" altLang="ru-RU" sz="24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ru-RU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Порука за крај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altLang="ru-RU"/>
          </a:p>
          <a:p>
            <a:pPr algn="ctr" eaLnBrk="1" hangingPunct="1">
              <a:buFontTx/>
              <a:buNone/>
            </a:pPr>
            <a:endParaRPr lang="en-US" altLang="ru-RU" sz="4800"/>
          </a:p>
          <a:p>
            <a:pPr algn="ctr" eaLnBrk="1" hangingPunct="1">
              <a:buFontTx/>
              <a:buNone/>
            </a:pPr>
            <a:r>
              <a:rPr lang="en-US" altLang="ru-RU" sz="4800">
                <a:latin typeface="Times New Roman" panose="02020603050405020304" pitchFamily="18" charset="0"/>
                <a:cs typeface="Times New Roman" panose="02020603050405020304" pitchFamily="18" charset="0"/>
              </a:rPr>
              <a:t>СРЕЋНО!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569325" cy="1066800"/>
          </a:xfrm>
        </p:spPr>
        <p:txBody>
          <a:bodyPr/>
          <a:lstStyle/>
          <a:p>
            <a:pPr eaLnBrk="1" hangingPunct="1"/>
            <a:r>
              <a:rPr lang="sr-Cyrl-CS" alt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КОМИСИЈЕ ЗА СПРОВОЂЕЊЕ ЗАВРШНОГ ИСПИТА И УПИСА</a:t>
            </a:r>
            <a:endParaRPr lang="es-ES" altLang="ru-RU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642350" cy="4997450"/>
          </a:xfrm>
        </p:spPr>
        <p:txBody>
          <a:bodyPr/>
          <a:lstStyle/>
          <a:p>
            <a:pPr eaLnBrk="1" hangingPunct="1"/>
            <a:r>
              <a:rPr lang="sr-Cyrl-CS" altLang="ru-RU" sz="2800" dirty="0">
                <a:latin typeface="Times New Roman" panose="02020603050405020304" pitchFamily="18" charset="0"/>
              </a:rPr>
              <a:t>Републичка комисија за спровођење завршног испита и Републичка уписна комисија, Немањина 22-26</a:t>
            </a:r>
          </a:p>
          <a:p>
            <a:pPr eaLnBrk="1" hangingPunct="1"/>
            <a:r>
              <a:rPr lang="sr-Cyrl-CS" altLang="ru-RU" sz="2800" dirty="0">
                <a:latin typeface="Times New Roman" panose="02020603050405020304" pitchFamily="18" charset="0"/>
              </a:rPr>
              <a:t>Градска/окружна уписна комисија, Захумска 14</a:t>
            </a:r>
          </a:p>
          <a:p>
            <a:pPr eaLnBrk="1" hangingPunct="1"/>
            <a:r>
              <a:rPr lang="sr-Cyrl-CS" altLang="ru-RU" sz="2800" dirty="0">
                <a:latin typeface="Times New Roman" panose="02020603050405020304" pitchFamily="18" charset="0"/>
              </a:rPr>
              <a:t>Школска уписна комисија, </a:t>
            </a:r>
            <a:r>
              <a:rPr lang="sr-Cyrl-CS" altLang="ru-RU" sz="2800" dirty="0" smtClean="0">
                <a:latin typeface="Times New Roman" panose="02020603050405020304" pitchFamily="18" charset="0"/>
              </a:rPr>
              <a:t>Марулићева </a:t>
            </a:r>
            <a:r>
              <a:rPr lang="sr-Cyrl-CS" altLang="ru-RU" sz="2800" smtClean="0">
                <a:latin typeface="Times New Roman" panose="02020603050405020304" pitchFamily="18" charset="0"/>
              </a:rPr>
              <a:t>8</a:t>
            </a:r>
            <a:r>
              <a:rPr lang="sr-Cyrl-CS" altLang="ru-RU" sz="2800" smtClean="0">
                <a:latin typeface="Times New Roman" panose="02020603050405020304" pitchFamily="18" charset="0"/>
              </a:rPr>
              <a:t> </a:t>
            </a:r>
            <a:endParaRPr lang="en-US" altLang="ru-RU" sz="2800" dirty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s-ES" alt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569325" cy="1066800"/>
          </a:xfrm>
        </p:spPr>
        <p:txBody>
          <a:bodyPr/>
          <a:lstStyle/>
          <a:p>
            <a:pPr eaLnBrk="1" hangingPunct="1"/>
            <a:r>
              <a:rPr lang="sr-Cyrl-C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Школска уписна комисија</a:t>
            </a:r>
            <a:endParaRPr lang="es-ES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  <p:extLst>
              <p:ext uri="{D42A27DB-BD31-4B8C-83A1-F6EECF244321}">
                <p14:modId xmlns:p14="http://schemas.microsoft.com/office/powerpoint/2010/main" xmlns="" val="588768824"/>
              </p:ext>
            </p:extLst>
          </p:nvPr>
        </p:nvSpPr>
        <p:spPr>
          <a:xfrm>
            <a:off x="250825" y="1600200"/>
            <a:ext cx="8642350" cy="4997450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sr-Cyrl-CS" sz="2800" dirty="0">
                <a:latin typeface="Times New Roman" pitchFamily="18" charset="0"/>
              </a:rPr>
              <a:t>Биљана </a:t>
            </a:r>
            <a:r>
              <a:rPr lang="sr-Cyrl-CS" sz="2800" dirty="0" err="1">
                <a:latin typeface="Times New Roman" pitchFamily="18" charset="0"/>
              </a:rPr>
              <a:t>Лазаревски</a:t>
            </a:r>
            <a:r>
              <a:rPr lang="sr-Cyrl-CS" sz="2800" dirty="0">
                <a:latin typeface="Times New Roman" pitchFamily="18" charset="0"/>
              </a:rPr>
              <a:t>, директор школе председник комисије</a:t>
            </a:r>
            <a:endParaRPr lang="en-GB" sz="2800" dirty="0">
              <a:latin typeface="Times New Roman" pitchFamily="18" charset="0"/>
            </a:endParaRPr>
          </a:p>
          <a:p>
            <a:pPr marL="533400" indent="-533400" eaLnBrk="1" hangingPunct="1">
              <a:defRPr/>
            </a:pPr>
            <a:r>
              <a:rPr lang="sr-Cyrl-CS" sz="2800" dirty="0">
                <a:latin typeface="Times New Roman" pitchFamily="18" charset="0"/>
              </a:rPr>
              <a:t>Марина Мартић, секретар школе</a:t>
            </a:r>
            <a:endParaRPr lang="en-GB" sz="2800" dirty="0">
              <a:latin typeface="Times New Roman" pitchFamily="18" charset="0"/>
            </a:endParaRPr>
          </a:p>
          <a:p>
            <a:pPr marL="533400" indent="-533400" eaLnBrk="1" hangingPunct="1">
              <a:defRPr/>
            </a:pPr>
            <a:r>
              <a:rPr lang="sr-Cyrl-CS" sz="2800" dirty="0">
                <a:latin typeface="Times New Roman" pitchFamily="18" charset="0"/>
              </a:rPr>
              <a:t>Зорана </a:t>
            </a:r>
            <a:r>
              <a:rPr lang="sr-Cyrl-CS" sz="2800" dirty="0" err="1">
                <a:latin typeface="Times New Roman" pitchFamily="18" charset="0"/>
              </a:rPr>
              <a:t>Поткоњак</a:t>
            </a:r>
            <a:r>
              <a:rPr lang="sr-Cyrl-CS" sz="2800" dirty="0">
                <a:latin typeface="Times New Roman" pitchFamily="18" charset="0"/>
              </a:rPr>
              <a:t>, педагог члан</a:t>
            </a:r>
            <a:endParaRPr lang="en-GB" sz="2800" dirty="0">
              <a:latin typeface="Times New Roman" pitchFamily="18" charset="0"/>
            </a:endParaRPr>
          </a:p>
          <a:p>
            <a:pPr marL="533400" indent="-533400" eaLnBrk="1" hangingPunct="1">
              <a:defRPr/>
            </a:pPr>
            <a:r>
              <a:rPr lang="sr-Cyrl-CS" sz="2800" dirty="0">
                <a:latin typeface="Times New Roman" pitchFamily="18" charset="0"/>
              </a:rPr>
              <a:t>Никола </a:t>
            </a:r>
            <a:r>
              <a:rPr lang="sr-Cyrl-CS" sz="2800" dirty="0" err="1">
                <a:latin typeface="Times New Roman" pitchFamily="18" charset="0"/>
              </a:rPr>
              <a:t>Вранешевић</a:t>
            </a:r>
            <a:r>
              <a:rPr lang="sr-Cyrl-CS" sz="2800" dirty="0">
                <a:latin typeface="Times New Roman"/>
                <a:cs typeface="Times New Roman"/>
              </a:rPr>
              <a:t>, информатичар</a:t>
            </a:r>
            <a:r>
              <a:rPr lang="sr-Cyrl-CS" sz="2800" dirty="0"/>
              <a:t> </a:t>
            </a:r>
            <a:endParaRPr lang="en-US" sz="2800" dirty="0"/>
          </a:p>
          <a:p>
            <a:pPr marL="533400" indent="-533400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569325" cy="1066800"/>
          </a:xfrm>
        </p:spPr>
        <p:txBody>
          <a:bodyPr/>
          <a:lstStyle/>
          <a:p>
            <a:pPr eaLnBrk="1" hangingPunct="1"/>
            <a:r>
              <a:rPr lang="sr-Cyrl-C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Школске поткомисије</a:t>
            </a:r>
            <a:endParaRPr lang="es-ES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extLst>
              <p:ext uri="{D42A27DB-BD31-4B8C-83A1-F6EECF244321}">
                <p14:modId xmlns:p14="http://schemas.microsoft.com/office/powerpoint/2010/main" xmlns="" val="4050372484"/>
              </p:ext>
            </p:extLst>
          </p:nvPr>
        </p:nvSpPr>
        <p:spPr>
          <a:xfrm>
            <a:off x="250825" y="1600200"/>
            <a:ext cx="8642350" cy="49974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sr-Cyrl-CS" altLang="ru-RU" sz="2400" b="1" i="1" dirty="0">
                <a:latin typeface="Times New Roman" panose="02020603050405020304" pitchFamily="18" charset="0"/>
              </a:rPr>
              <a:t>* </a:t>
            </a:r>
            <a:r>
              <a:rPr lang="sr-Cyrl-CS" altLang="ru-RU" sz="2400" b="1" i="1" dirty="0" err="1">
                <a:latin typeface="Times New Roman" panose="02020603050405020304" pitchFamily="18" charset="0"/>
              </a:rPr>
              <a:t>поткомисија</a:t>
            </a:r>
            <a:r>
              <a:rPr lang="sr-Cyrl-CS" altLang="ru-RU" sz="2400" b="1" i="1" dirty="0">
                <a:latin typeface="Times New Roman" panose="02020603050405020304" pitchFamily="18" charset="0"/>
              </a:rPr>
              <a:t> за информатичке послове:</a:t>
            </a:r>
            <a:endParaRPr lang="sr-Cyrl-CS" altLang="ru-RU" sz="2400" b="1" dirty="0">
              <a:latin typeface="Times New Roman" panose="02020603050405020304" pitchFamily="18" charset="0"/>
              <a:cs typeface="Times New Roman"/>
            </a:endParaRPr>
          </a:p>
          <a:p>
            <a:pPr marL="0" indent="0" eaLnBrk="1" hangingPunct="1">
              <a:buNone/>
            </a:pPr>
            <a:r>
              <a:rPr lang="sr-Cyrl-CS" altLang="ru-RU" sz="2400" b="1" i="1" dirty="0">
                <a:latin typeface="Times New Roman" panose="02020603050405020304" pitchFamily="18" charset="0"/>
                <a:cs typeface="Times New Roman"/>
              </a:rPr>
              <a:t>-Никола </a:t>
            </a:r>
            <a:r>
              <a:rPr lang="sr-Cyrl-CS" altLang="ru-RU" sz="2400" b="1" i="1" dirty="0" err="1">
                <a:latin typeface="Times New Roman" panose="02020603050405020304" pitchFamily="18" charset="0"/>
                <a:cs typeface="Times New Roman"/>
              </a:rPr>
              <a:t>Вранешевић</a:t>
            </a:r>
          </a:p>
          <a:p>
            <a:pPr marL="0" lvl="2" indent="0" eaLnBrk="1" hangingPunct="1">
              <a:buNone/>
            </a:pPr>
            <a:endParaRPr lang="en-US" altLang="ru-RU" sz="3200" dirty="0">
              <a:latin typeface="Times New Roman" panose="02020603050405020304" pitchFamily="18" charset="0"/>
            </a:endParaRPr>
          </a:p>
          <a:p>
            <a:pPr marL="0" lvl="2" indent="0" eaLnBrk="1" hangingPunct="1">
              <a:buFontTx/>
              <a:buNone/>
            </a:pPr>
            <a:r>
              <a:rPr lang="en-US" altLang="ru-RU" dirty="0">
                <a:latin typeface="Times New Roman" panose="02020603050405020304" pitchFamily="18" charset="0"/>
              </a:rPr>
              <a:t>* </a:t>
            </a:r>
            <a:r>
              <a:rPr lang="sr-Cyrl-CS" altLang="ru-RU" b="1" i="1" dirty="0" err="1">
                <a:latin typeface="Times New Roman" panose="02020603050405020304" pitchFamily="18" charset="0"/>
              </a:rPr>
              <a:t>поткомисија</a:t>
            </a:r>
            <a:r>
              <a:rPr lang="sr-Cyrl-CS" altLang="ru-RU" b="1" i="1" dirty="0">
                <a:latin typeface="Times New Roman" panose="02020603050405020304" pitchFamily="18" charset="0"/>
              </a:rPr>
              <a:t> за шифровање и дешифровање:</a:t>
            </a:r>
            <a:endParaRPr lang="sr-Cyrl-CS" altLang="ru-RU" b="1" i="1" dirty="0">
              <a:latin typeface="Times New Roman" panose="02020603050405020304" pitchFamily="18" charset="0"/>
              <a:cs typeface="Times New Roman"/>
            </a:endParaRPr>
          </a:p>
          <a:p>
            <a:pPr marL="0" lvl="2" indent="0" eaLnBrk="1" hangingPunct="1">
              <a:buNone/>
            </a:pPr>
            <a:r>
              <a:rPr lang="sr-Cyrl-CS" altLang="ru-RU" b="1" i="1" dirty="0">
                <a:latin typeface="Times New Roman" panose="02020603050405020304" pitchFamily="18" charset="0"/>
                <a:cs typeface="Times New Roman"/>
              </a:rPr>
              <a:t>-Анита Мишковић, Маријана Јовановић</a:t>
            </a:r>
          </a:p>
          <a:p>
            <a:pPr eaLnBrk="1" hangingPunct="1">
              <a:buNone/>
            </a:pPr>
            <a:r>
              <a:rPr lang="en-US" altLang="ru-RU" sz="2400" b="1" dirty="0">
                <a:latin typeface="Times New Roman" panose="02020603050405020304" pitchFamily="18" charset="0"/>
              </a:rPr>
              <a:t>            </a:t>
            </a:r>
            <a:endParaRPr lang="sr-Cyrl-CS" altLang="ru-RU" sz="2400" dirty="0">
              <a:latin typeface="Times New Roman" panose="02020603050405020304" pitchFamily="18" charset="0"/>
              <a:cs typeface="Times New Roman"/>
            </a:endParaRPr>
          </a:p>
          <a:p>
            <a:pPr eaLnBrk="1" hangingPunct="1">
              <a:buFontTx/>
              <a:buNone/>
            </a:pPr>
            <a:endParaRPr lang="es-ES" alt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ru-RU" sz="4000">
                <a:latin typeface="Times New Roman" panose="02020603050405020304" pitchFamily="18" charset="0"/>
                <a:cs typeface="Times New Roman" panose="02020603050405020304" pitchFamily="18" charset="0"/>
              </a:rPr>
              <a:t>Кораци у процедури завршногиспита и уписа</a:t>
            </a:r>
            <a:endParaRPr lang="en-US" altLang="ru-RU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Cyrl-CS" altLang="ru-RU" sz="2800">
                <a:latin typeface="Times New Roman" panose="02020603050405020304" pitchFamily="18" charset="0"/>
              </a:rPr>
              <a:t>Формирање базе података</a:t>
            </a:r>
          </a:p>
          <a:p>
            <a:pPr eaLnBrk="1" hangingPunct="1"/>
            <a:r>
              <a:rPr lang="sr-Cyrl-CS" altLang="ru-RU" sz="2800">
                <a:latin typeface="Times New Roman" panose="02020603050405020304" pitchFamily="18" charset="0"/>
              </a:rPr>
              <a:t>Пријављивање у  специјализованим школама</a:t>
            </a:r>
          </a:p>
          <a:p>
            <a:pPr eaLnBrk="1" hangingPunct="1"/>
            <a:r>
              <a:rPr lang="sr-Cyrl-CS" altLang="ru-RU" sz="2800">
                <a:latin typeface="Times New Roman" panose="02020603050405020304" pitchFamily="18" charset="0"/>
              </a:rPr>
              <a:t>Полагање пријемних испита за специјализоване школе</a:t>
            </a:r>
          </a:p>
          <a:p>
            <a:pPr eaLnBrk="1" hangingPunct="1"/>
            <a:r>
              <a:rPr lang="sr-Cyrl-CS" altLang="ru-RU" sz="2800">
                <a:latin typeface="Times New Roman" panose="02020603050405020304" pitchFamily="18" charset="0"/>
              </a:rPr>
              <a:t>Полагање завршног испита из српског, математике и природних и друштвених наука</a:t>
            </a:r>
          </a:p>
          <a:p>
            <a:pPr eaLnBrk="1" hangingPunct="1"/>
            <a:r>
              <a:rPr lang="sr-Cyrl-CS" altLang="ru-RU" sz="2800">
                <a:latin typeface="Times New Roman" panose="02020603050405020304" pitchFamily="18" charset="0"/>
              </a:rPr>
              <a:t>Попуњавање листе жеља</a:t>
            </a:r>
          </a:p>
          <a:p>
            <a:pPr eaLnBrk="1" hangingPunct="1"/>
            <a:r>
              <a:rPr lang="sr-Cyrl-CS" altLang="ru-RU" sz="2800">
                <a:latin typeface="Times New Roman" panose="02020603050405020304" pitchFamily="18" charset="0"/>
              </a:rPr>
              <a:t>Упис у средње школе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ЗАВРШНИ ИСПИТ</a:t>
            </a:r>
            <a:endParaRPr lang="en-US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Cyrl-CS" altLang="ru-RU" sz="2800">
                <a:latin typeface="Times New Roman" panose="02020603050405020304" pitchFamily="18" charset="0"/>
              </a:rPr>
              <a:t>завршни испит је обавезан за све ученике без обзира да ли настављају школовање у средњим школама трећег или четвртог степена, државним или приватним школама;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ru-RU" sz="2800">
                <a:latin typeface="Times New Roman" panose="02020603050405020304" pitchFamily="18" charset="0"/>
              </a:rPr>
              <a:t>сваки ученик који приступи завршном испиту, без обзира на резултате, добија уверење и сматра се да је завршио обавезно образовање, у противном, ако не приступи завршном испиту, није завршио основну школу;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ru-RU" sz="2800">
                <a:latin typeface="Times New Roman" panose="02020603050405020304" pitchFamily="18" charset="0"/>
              </a:rPr>
              <a:t>Резултати завршног испита имају </a:t>
            </a:r>
            <a:r>
              <a:rPr lang="en-US" altLang="ru-RU" sz="2800">
                <a:latin typeface="Times New Roman" panose="02020603050405020304" pitchFamily="18" charset="0"/>
              </a:rPr>
              <a:t>                                    </a:t>
            </a:r>
            <a:r>
              <a:rPr lang="sr-Cyrl-CS" altLang="ru-RU" sz="2800">
                <a:latin typeface="Times New Roman" panose="02020603050405020304" pitchFamily="18" charset="0"/>
              </a:rPr>
              <a:t>и селекциону улогу за </a:t>
            </a:r>
            <a:r>
              <a:rPr lang="en-US" altLang="ru-RU" sz="2800">
                <a:latin typeface="Times New Roman" panose="02020603050405020304" pitchFamily="18" charset="0"/>
              </a:rPr>
              <a:t>                                                                             </a:t>
            </a:r>
            <a:r>
              <a:rPr lang="sr-Cyrl-CS" altLang="ru-RU" sz="2800">
                <a:latin typeface="Times New Roman" panose="02020603050405020304" pitchFamily="18" charset="0"/>
              </a:rPr>
              <a:t>упис у средњу школу</a:t>
            </a:r>
            <a:endParaRPr lang="en-US" altLang="ru-RU" sz="2800">
              <a:latin typeface="Times New Roman" panose="02020603050405020304" pitchFamily="18" charset="0"/>
            </a:endParaRPr>
          </a:p>
          <a:p>
            <a:pPr eaLnBrk="1" hangingPunct="1"/>
            <a:endParaRPr lang="en-US" alt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Спровођење завршног испита</a:t>
            </a:r>
            <a:endParaRPr lang="en-US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Cyrl-CS" altLang="ru-RU" sz="2800">
                <a:latin typeface="Times New Roman" panose="02020603050405020304" pitchFamily="18" charset="0"/>
              </a:rPr>
              <a:t>На испиту дежурају наставници из других школа</a:t>
            </a:r>
          </a:p>
          <a:p>
            <a:pPr eaLnBrk="1" hangingPunct="1"/>
            <a:r>
              <a:rPr lang="sr-Cyrl-CS" altLang="ru-RU" sz="2800">
                <a:latin typeface="Times New Roman" panose="02020603050405020304" pitchFamily="18" charset="0"/>
              </a:rPr>
              <a:t>Сповођење испита прате посебно обучени супервизори</a:t>
            </a:r>
          </a:p>
          <a:p>
            <a:pPr eaLnBrk="1" hangingPunct="1"/>
            <a:r>
              <a:rPr lang="sr-Cyrl-CS" altLang="ru-RU" sz="2800">
                <a:latin typeface="Times New Roman" panose="02020603050405020304" pitchFamily="18" charset="0"/>
              </a:rPr>
              <a:t>Право присуствовања испиту имају родитељи посматрачи, које именује Савет родитеља, председник школске уписне комисије, просветни саветници, просветни инспектори и  представници МПНТР</a:t>
            </a:r>
            <a:endParaRPr lang="en-US" altLang="ru-RU" sz="2800">
              <a:latin typeface="Times New Roman" panose="02020603050405020304" pitchFamily="18" charset="0"/>
            </a:endParaRPr>
          </a:p>
          <a:p>
            <a:pPr eaLnBrk="1" hangingPunct="1"/>
            <a:endParaRPr lang="en-US" alt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Обавезе ученика</a:t>
            </a:r>
            <a:endParaRPr lang="en-US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/>
            <a:r>
              <a:rPr lang="sr-Cyrl-CS" altLang="ru-RU" sz="2800">
                <a:latin typeface="Times New Roman" panose="02020603050405020304" pitchFamily="18" charset="0"/>
              </a:rPr>
              <a:t>На дан полагања у школу долазе најкасније у 0</a:t>
            </a:r>
            <a:r>
              <a:rPr lang="en-US" altLang="ru-RU" sz="2800">
                <a:latin typeface="Times New Roman" panose="02020603050405020304" pitchFamily="18" charset="0"/>
              </a:rPr>
              <a:t>8</a:t>
            </a:r>
            <a:r>
              <a:rPr lang="sr-Cyrl-CS" altLang="ru-RU" sz="2800">
                <a:latin typeface="Times New Roman" panose="02020603050405020304" pitchFamily="18" charset="0"/>
              </a:rPr>
              <a:t>:15 и смештају се у просторију за полагање до 0</a:t>
            </a:r>
            <a:r>
              <a:rPr lang="en-US" altLang="ru-RU" sz="2800">
                <a:latin typeface="Times New Roman" panose="02020603050405020304" pitchFamily="18" charset="0"/>
              </a:rPr>
              <a:t>8</a:t>
            </a:r>
            <a:r>
              <a:rPr lang="sr-Cyrl-CS" altLang="ru-RU" sz="2800">
                <a:latin typeface="Times New Roman" panose="02020603050405020304" pitchFamily="18" charset="0"/>
              </a:rPr>
              <a:t>:30</a:t>
            </a:r>
          </a:p>
          <a:p>
            <a:pPr eaLnBrk="1" hangingPunct="1"/>
            <a:r>
              <a:rPr lang="sr-Cyrl-CS" altLang="ru-RU" sz="2800">
                <a:latin typeface="Times New Roman" panose="02020603050405020304" pitchFamily="18" charset="0"/>
              </a:rPr>
              <a:t>Испиту приступају са ђачком књижицом са фотографијом овереном печатом школе и уписаним идентификационим бројем</a:t>
            </a:r>
          </a:p>
          <a:p>
            <a:pPr eaLnBrk="1" hangingPunct="1"/>
            <a:r>
              <a:rPr lang="sr-Cyrl-CS" altLang="ru-RU" sz="2800">
                <a:latin typeface="Times New Roman" panose="02020603050405020304" pitchFamily="18" charset="0"/>
              </a:rPr>
              <a:t>У испитну просторију уносе искључиво прописани прибор : графитну и хемијску оловку, гумицу и прибор за геометрију</a:t>
            </a:r>
          </a:p>
          <a:p>
            <a:pPr eaLnBrk="1" hangingPunct="1"/>
            <a:r>
              <a:rPr lang="sr-Cyrl-CS" altLang="ru-RU" sz="2800">
                <a:latin typeface="Times New Roman" panose="02020603050405020304" pitchFamily="18" charset="0"/>
              </a:rPr>
              <a:t>Поштују прописана правила                                    понашања</a:t>
            </a:r>
            <a:endParaRPr lang="en-US" altLang="ru-RU" sz="280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1730</Words>
  <Application>Microsoft Office PowerPoint</Application>
  <PresentationFormat>On-screen Show (4:3)</PresentationFormat>
  <Paragraphs>196</Paragraphs>
  <Slides>25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Diseño predeterminado</vt:lpstr>
      <vt:lpstr> Завршни испит 2016/17. и упис у средње школе 2017/18. године - презентација за родитеље - </vt:lpstr>
      <vt:lpstr>Пробни завршни испит</vt:lpstr>
      <vt:lpstr>КОМИСИЈЕ ЗА СПРОВОЂЕЊЕ ЗАВРШНОГ ИСПИТА И УПИСА</vt:lpstr>
      <vt:lpstr>Школска уписна комисија</vt:lpstr>
      <vt:lpstr>Школске поткомисије</vt:lpstr>
      <vt:lpstr>Кораци у процедури завршногиспита и уписа</vt:lpstr>
      <vt:lpstr>ЗАВРШНИ ИСПИТ</vt:lpstr>
      <vt:lpstr>Спровођење завршног испита</vt:lpstr>
      <vt:lpstr>Обавезе ученика</vt:lpstr>
      <vt:lpstr>Важна упозорења за ученике</vt:lpstr>
      <vt:lpstr>ЕВИДЕНЦИЈА ОУЧЕНИЦИМА</vt:lpstr>
      <vt:lpstr>ОБАВЕЗЕ РОДИТЕЉА</vt:lpstr>
      <vt:lpstr>Посебне предуписне процедуре</vt:lpstr>
      <vt:lpstr>Прегледање тестова и приговори на прелиминарне резултате завршног испита </vt:lpstr>
      <vt:lpstr>УПИС У СРЕДЊУ ШКОЛУ 2017/2018. </vt:lpstr>
      <vt:lpstr>Укупан број поена ученика</vt:lpstr>
      <vt:lpstr>Општи успех</vt:lpstr>
      <vt:lpstr> Упис у уметничке школе и школе за ученике са посебним способностима </vt:lpstr>
      <vt:lpstr>КАЛЕНДАР ЗАВРШНОГ ИСПИТА И УПИСА</vt:lpstr>
      <vt:lpstr>КАЛЕНДАР ЗАВРШНОГ ИСПИТА И УПИСА</vt:lpstr>
      <vt:lpstr>КАЛЕНДАР ЗАВРШНОГ ИСПИТА И УПИСА</vt:lpstr>
      <vt:lpstr>Попуњавање листе жеље</vt:lpstr>
      <vt:lpstr>Додатне информације</vt:lpstr>
      <vt:lpstr>Потребна документација за упис у средње школе</vt:lpstr>
      <vt:lpstr>Порука за крај</vt:lpstr>
    </vt:vector>
  </TitlesOfParts>
  <Company>Siracusa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</dc:title>
  <dc:creator>Mariajose</dc:creator>
  <cp:lastModifiedBy>Zbornica1</cp:lastModifiedBy>
  <cp:revision>71</cp:revision>
  <dcterms:created xsi:type="dcterms:W3CDTF">2008-10-16T00:38:52Z</dcterms:created>
  <dcterms:modified xsi:type="dcterms:W3CDTF">2017-05-26T10:38:54Z</dcterms:modified>
</cp:coreProperties>
</file>